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  <p:sldId id="426" r:id="rId139"/>
    <p:sldId id="427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FF0000"/>
    <a:srgbClr val="1F4E79"/>
    <a:srgbClr val="203864"/>
    <a:srgbClr val="0070C0"/>
    <a:srgbClr val="009B01"/>
    <a:srgbClr val="00008C"/>
    <a:srgbClr val="6D6D2B"/>
    <a:srgbClr val="9E9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10/07/2025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10-07-2025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55693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(check how to do this)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Delphes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overall procedure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239978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will be at hadron-level including nP-QCD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 correction factor to convert to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3A85C9E-2559-BAA8-3FA9-E05F5B49C2C0}"/>
              </a:ext>
            </a:extLst>
          </p:cNvPr>
          <p:cNvSpPr txBox="1">
            <a:spLocks/>
          </p:cNvSpPr>
          <p:nvPr/>
        </p:nvSpPr>
        <p:spPr>
          <a:xfrm>
            <a:off x="6096000" y="1064608"/>
            <a:ext cx="5889524" cy="239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can be at parton-level without hadronisation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need to apply correction factor, already at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45AA-57CB-C006-6086-41F818E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98" y="3622877"/>
            <a:ext cx="5792150" cy="2849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AD29A0-32D2-116C-858F-23BB3CFBF100}"/>
              </a:ext>
            </a:extLst>
          </p:cNvPr>
          <p:cNvSpPr/>
          <p:nvPr/>
        </p:nvSpPr>
        <p:spPr>
          <a:xfrm>
            <a:off x="2582198" y="3900497"/>
            <a:ext cx="289367" cy="235028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29D8F-4B8E-8169-CC35-9898757778DB}"/>
              </a:ext>
            </a:extLst>
          </p:cNvPr>
          <p:cNvSpPr/>
          <p:nvPr/>
        </p:nvSpPr>
        <p:spPr>
          <a:xfrm>
            <a:off x="2311339" y="3900497"/>
            <a:ext cx="270859" cy="235028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A1E1-EF16-ECF1-B202-E81C4DCF7438}"/>
              </a:ext>
            </a:extLst>
          </p:cNvPr>
          <p:cNvSpPr/>
          <p:nvPr/>
        </p:nvSpPr>
        <p:spPr>
          <a:xfrm>
            <a:off x="2871565" y="3900497"/>
            <a:ext cx="1116957" cy="23502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BB984-2097-4D57-683B-07AEB8D2E72B}"/>
              </a:ext>
            </a:extLst>
          </p:cNvPr>
          <p:cNvCxnSpPr/>
          <p:nvPr/>
        </p:nvCxnSpPr>
        <p:spPr>
          <a:xfrm flipH="1">
            <a:off x="1471029" y="4317358"/>
            <a:ext cx="8403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2B2A9-B8A2-B153-E8ED-91D9EFFDC851}"/>
              </a:ext>
            </a:extLst>
          </p:cNvPr>
          <p:cNvCxnSpPr>
            <a:cxnSpLocks/>
          </p:cNvCxnSpPr>
          <p:nvPr/>
        </p:nvCxnSpPr>
        <p:spPr>
          <a:xfrm flipH="1">
            <a:off x="1471029" y="4757195"/>
            <a:ext cx="111116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164BE8-6CA8-12AA-3995-E09E6C4D6FE6}"/>
              </a:ext>
            </a:extLst>
          </p:cNvPr>
          <p:cNvCxnSpPr>
            <a:cxnSpLocks/>
          </p:cNvCxnSpPr>
          <p:nvPr/>
        </p:nvCxnSpPr>
        <p:spPr>
          <a:xfrm flipH="1">
            <a:off x="1471029" y="5197033"/>
            <a:ext cx="140053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7B8441-7159-5995-9C1F-785274DF1227}"/>
              </a:ext>
            </a:extLst>
          </p:cNvPr>
          <p:cNvSpPr txBox="1">
            <a:spLocks/>
          </p:cNvSpPr>
          <p:nvPr/>
        </p:nvSpPr>
        <p:spPr>
          <a:xfrm>
            <a:off x="206476" y="4158874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space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6840349-66B4-4B23-6851-24EE05DDFCF5}"/>
              </a:ext>
            </a:extLst>
          </p:cNvPr>
          <p:cNvSpPr txBox="1">
            <a:spLocks/>
          </p:cNvSpPr>
          <p:nvPr/>
        </p:nvSpPr>
        <p:spPr>
          <a:xfrm>
            <a:off x="206476" y="4598711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3-jet space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D58445B-5D02-5484-1090-FA7CC403C976}"/>
              </a:ext>
            </a:extLst>
          </p:cNvPr>
          <p:cNvSpPr txBox="1">
            <a:spLocks/>
          </p:cNvSpPr>
          <p:nvPr/>
        </p:nvSpPr>
        <p:spPr>
          <a:xfrm>
            <a:off x="206476" y="5034489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&gt; 3-jet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E86DA-5D09-6A98-784A-2588D77BB370}"/>
              </a:ext>
            </a:extLst>
          </p:cNvPr>
          <p:cNvSpPr/>
          <p:nvPr/>
        </p:nvSpPr>
        <p:spPr>
          <a:xfrm>
            <a:off x="5979729" y="3918030"/>
            <a:ext cx="1116957" cy="231493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1FBBBF5-4FCA-80EE-310C-9FA65B94571E}"/>
              </a:ext>
            </a:extLst>
          </p:cNvPr>
          <p:cNvSpPr txBox="1">
            <a:spLocks/>
          </p:cNvSpPr>
          <p:nvPr/>
        </p:nvSpPr>
        <p:spPr>
          <a:xfrm>
            <a:off x="5416953" y="4090957"/>
            <a:ext cx="2239700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Best fit space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BD581D-35C0-1A09-E60A-261EEE14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83" y="3622877"/>
            <a:ext cx="3209756" cy="3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0FDF-1330-8B12-73E8-8D328D02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32B79-8BBB-043E-A5E0-49E3F2C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38686-E391-9541-ACC6-37B5AE70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6622587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 paper discussing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extraction by Dissertori in 2009 based on data from ALEPH paper in 2004.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LL+NNLO theoretical Thrust curves published in 2025.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event shapes are fit to their predictions up to same order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T or (1-T)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Heavy jet mass M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Total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Wide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C-parameter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2-to-3 jet transition –ln(y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NLO theory predicts that 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⟨y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⟩ = (A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+ (B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2 ⋅ 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Same order of perturbation must be used for all 6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6-8132-BEBD-6F32-BDD890FD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4"/>
          <a:stretch/>
        </p:blipFill>
        <p:spPr>
          <a:xfrm>
            <a:off x="7571772" y="4081688"/>
            <a:ext cx="4245980" cy="21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A3C9-5132-4DDE-CCC9-003D8F24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3" y="323747"/>
            <a:ext cx="4245980" cy="17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B2529-CB17-5198-9E8A-895F6F7E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215906"/>
            <a:ext cx="4245980" cy="17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D4468-DCAD-D6CC-99F0-D8192271B08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89225" y="1187236"/>
            <a:ext cx="1182548" cy="62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94542-8EA5-44C2-402D-A8CCC4D8EDF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48851" y="1641055"/>
            <a:ext cx="3022921" cy="35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AACB4-D816-3D56-A5F5-E5E70DB15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1352" y="2135529"/>
            <a:ext cx="1240420" cy="930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0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3F14-0BE1-368E-422F-97B91E5E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EB90D-7CB1-15C8-AF68-CE8CEA1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6C3D-E6FB-EB7C-3624-2AC27DAE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14273</TotalTime>
  <Words>6039</Words>
  <Application>Microsoft Office PowerPoint</Application>
  <PresentationFormat>Widescreen</PresentationFormat>
  <Paragraphs>1175</Paragraphs>
  <Slides>139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6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 – overall procedure</vt:lpstr>
      <vt:lpstr>Extracting αs – theoretical model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2495</cp:revision>
  <dcterms:created xsi:type="dcterms:W3CDTF">2024-11-21T11:19:07Z</dcterms:created>
  <dcterms:modified xsi:type="dcterms:W3CDTF">2025-07-10T14:44:36Z</dcterms:modified>
</cp:coreProperties>
</file>